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5" r:id="rId12"/>
    <p:sldId id="266" r:id="rId13"/>
    <p:sldId id="267" r:id="rId14"/>
    <p:sldId id="268" r:id="rId15"/>
    <p:sldId id="269" r:id="rId16"/>
    <p:sldId id="270" r:id="rId17"/>
    <p:sldId id="271" r:id="rId18"/>
    <p:sldId id="272" r:id="rId19"/>
    <p:sldId id="274"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713" autoAdjust="0"/>
  </p:normalViewPr>
  <p:slideViewPr>
    <p:cSldViewPr>
      <p:cViewPr>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07B4759-0761-40FE-A99C-557DFFC253A0}" type="datetimeFigureOut">
              <a:rPr lang="ru-RU" smtClean="0"/>
              <a:pPr/>
              <a:t>14.07.2013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6B5F5F-2BA8-43B8-8E1B-B2D09038119F}" type="slidenum">
              <a:rPr lang="ru-RU" smtClean="0"/>
              <a:pPr/>
              <a:t>‹#›</a:t>
            </a:fld>
            <a:endParaRPr lang="ru-RU"/>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7B4759-0761-40FE-A99C-557DFFC253A0}" type="datetimeFigureOut">
              <a:rPr lang="ru-RU" smtClean="0"/>
              <a:pPr/>
              <a:t>14.07.2013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6B5F5F-2BA8-43B8-8E1B-B2D09038119F}" type="slidenum">
              <a:rPr lang="ru-RU" smtClean="0"/>
              <a:pPr/>
              <a:t>‹#›</a:t>
            </a:fld>
            <a:endParaRPr lang="ru-RU"/>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7B4759-0761-40FE-A99C-557DFFC253A0}" type="datetimeFigureOut">
              <a:rPr lang="ru-RU" smtClean="0"/>
              <a:pPr/>
              <a:t>14.07.2013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6B5F5F-2BA8-43B8-8E1B-B2D09038119F}" type="slidenum">
              <a:rPr lang="ru-RU" smtClean="0"/>
              <a:pPr/>
              <a:t>‹#›</a:t>
            </a:fld>
            <a:endParaRPr lang="ru-RU"/>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7B4759-0761-40FE-A99C-557DFFC253A0}" type="datetimeFigureOut">
              <a:rPr lang="ru-RU" smtClean="0"/>
              <a:pPr/>
              <a:t>14.07.2013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6B5F5F-2BA8-43B8-8E1B-B2D09038119F}" type="slidenum">
              <a:rPr lang="ru-RU" smtClean="0"/>
              <a:pPr/>
              <a:t>‹#›</a:t>
            </a:fld>
            <a:endParaRPr lang="ru-RU"/>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7B4759-0761-40FE-A99C-557DFFC253A0}" type="datetimeFigureOut">
              <a:rPr lang="ru-RU" smtClean="0"/>
              <a:pPr/>
              <a:t>14.07.2013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6B5F5F-2BA8-43B8-8E1B-B2D09038119F}" type="slidenum">
              <a:rPr lang="ru-RU" smtClean="0"/>
              <a:pPr/>
              <a:t>‹#›</a:t>
            </a:fld>
            <a:endParaRPr lang="ru-RU"/>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7B4759-0761-40FE-A99C-557DFFC253A0}" type="datetimeFigureOut">
              <a:rPr lang="ru-RU" smtClean="0"/>
              <a:pPr/>
              <a:t>14.07.2013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6B5F5F-2BA8-43B8-8E1B-B2D09038119F}" type="slidenum">
              <a:rPr lang="ru-RU" smtClean="0"/>
              <a:pPr/>
              <a:t>‹#›</a:t>
            </a:fld>
            <a:endParaRPr lang="ru-RU"/>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07B4759-0761-40FE-A99C-557DFFC253A0}" type="datetimeFigureOut">
              <a:rPr lang="ru-RU" smtClean="0"/>
              <a:pPr/>
              <a:t>14.07.2013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B6B5F5F-2BA8-43B8-8E1B-B2D09038119F}" type="slidenum">
              <a:rPr lang="ru-RU" smtClean="0"/>
              <a:pPr/>
              <a:t>‹#›</a:t>
            </a:fld>
            <a:endParaRPr lang="ru-RU"/>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07B4759-0761-40FE-A99C-557DFFC253A0}" type="datetimeFigureOut">
              <a:rPr lang="ru-RU" smtClean="0"/>
              <a:pPr/>
              <a:t>14.07.2013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B6B5F5F-2BA8-43B8-8E1B-B2D09038119F}" type="slidenum">
              <a:rPr lang="ru-RU" smtClean="0"/>
              <a:pPr/>
              <a:t>‹#›</a:t>
            </a:fld>
            <a:endParaRPr lang="ru-RU"/>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7B4759-0761-40FE-A99C-557DFFC253A0}" type="datetimeFigureOut">
              <a:rPr lang="ru-RU" smtClean="0"/>
              <a:pPr/>
              <a:t>14.07.2013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B6B5F5F-2BA8-43B8-8E1B-B2D09038119F}" type="slidenum">
              <a:rPr lang="ru-RU" smtClean="0"/>
              <a:pPr/>
              <a:t>‹#›</a:t>
            </a:fld>
            <a:endParaRPr lang="ru-RU"/>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7B4759-0761-40FE-A99C-557DFFC253A0}" type="datetimeFigureOut">
              <a:rPr lang="ru-RU" smtClean="0"/>
              <a:pPr/>
              <a:t>14.07.2013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6B5F5F-2BA8-43B8-8E1B-B2D09038119F}" type="slidenum">
              <a:rPr lang="ru-RU" smtClean="0"/>
              <a:pPr/>
              <a:t>‹#›</a:t>
            </a:fld>
            <a:endParaRPr lang="ru-RU"/>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7B4759-0761-40FE-A99C-557DFFC253A0}" type="datetimeFigureOut">
              <a:rPr lang="ru-RU" smtClean="0"/>
              <a:pPr/>
              <a:t>14.07.2013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6B5F5F-2BA8-43B8-8E1B-B2D09038119F}" type="slidenum">
              <a:rPr lang="ru-RU" smtClean="0"/>
              <a:pPr/>
              <a:t>‹#›</a:t>
            </a:fld>
            <a:endParaRPr lang="ru-RU"/>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B4759-0761-40FE-A99C-557DFFC253A0}" type="datetimeFigureOut">
              <a:rPr lang="ru-RU" smtClean="0"/>
              <a:pPr/>
              <a:t>14.07.2013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B5F5F-2BA8-43B8-8E1B-B2D09038119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t> </a:t>
            </a:r>
            <a:r>
              <a:rPr lang="ru-RU" sz="4400" kern="1200" dirty="0" smtClean="0">
                <a:solidFill>
                  <a:schemeClr val="tx1"/>
                </a:solidFill>
                <a:latin typeface="+mj-lt"/>
                <a:ea typeface="+mj-ea"/>
                <a:cs typeface="+mj-cs"/>
              </a:rPr>
              <a:t>Международная ассоциации «Всё настоящее – детям»- это некоммерческое добровольное объединение педагогов и волонтёров. </a:t>
            </a:r>
            <a:br>
              <a:rPr lang="ru-RU" sz="4400" kern="1200" dirty="0" smtClean="0">
                <a:solidFill>
                  <a:schemeClr val="tx1"/>
                </a:solidFill>
                <a:latin typeface="+mj-lt"/>
                <a:ea typeface="+mj-ea"/>
                <a:cs typeface="+mj-cs"/>
              </a:rPr>
            </a:b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sp>
        <p:nvSpPr>
          <p:cNvPr id="5" name="Прямоугольник 4"/>
          <p:cNvSpPr/>
          <p:nvPr/>
        </p:nvSpPr>
        <p:spPr>
          <a:xfrm rot="20008297">
            <a:off x="-24153" y="2069338"/>
            <a:ext cx="8710590" cy="2585323"/>
          </a:xfrm>
          <a:prstGeom prst="rect">
            <a:avLst/>
          </a:prstGeom>
          <a:noFill/>
        </p:spPr>
        <p:txBody>
          <a:bodyPr wrap="square" lIns="91440" tIns="45720" rIns="91440" bIns="45720">
            <a:spAutoFit/>
          </a:bodyPr>
          <a:lstStyle/>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Международная ассоциация</a:t>
            </a:r>
          </a:p>
          <a:p>
            <a:pPr algn="ctr"/>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«Всё настоящее -детям»</a:t>
            </a:r>
          </a:p>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 гранты</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4857752" y="5857892"/>
            <a:ext cx="3857652" cy="707886"/>
          </a:xfrm>
          <a:prstGeom prst="rect">
            <a:avLst/>
          </a:prstGeom>
          <a:noFill/>
        </p:spPr>
        <p:txBody>
          <a:bodyPr wrap="square" lIns="91440" tIns="45720" rIns="91440" bIns="45720">
            <a:spAutoFit/>
          </a:bodyPr>
          <a:lstStyle/>
          <a:p>
            <a:pPr algn="ct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С.В.Акулинин</a:t>
            </a:r>
            <a:endParaRPr lang="ru-RU" sz="4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Прямоугольник 6"/>
          <p:cNvSpPr/>
          <p:nvPr/>
        </p:nvSpPr>
        <p:spPr>
          <a:xfrm>
            <a:off x="6072198" y="5429264"/>
            <a:ext cx="2857520" cy="461665"/>
          </a:xfrm>
          <a:prstGeom prst="rect">
            <a:avLst/>
          </a:prstGeom>
          <a:noFill/>
        </p:spPr>
        <p:txBody>
          <a:bodyPr wrap="square" lIns="91440" tIns="45720" rIns="91440" bIns="45720">
            <a:spAutoFit/>
          </a:bodyP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Автор презентации -</a:t>
            </a:r>
            <a:endParaRPr lang="ru-RU" sz="2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kern="1200" dirty="0" smtClean="0">
                <a:solidFill>
                  <a:schemeClr val="tx1"/>
                </a:solidFill>
                <a:latin typeface="+mj-lt"/>
                <a:ea typeface="+mj-ea"/>
                <a:cs typeface="+mj-cs"/>
              </a:rPr>
              <a:t>40 членов ассоциации в прошлом году собирались на 2 форумах в июне и августе на </a:t>
            </a:r>
            <a:r>
              <a:rPr lang="ru-RU" sz="4400" kern="1200" dirty="0" err="1" smtClean="0">
                <a:solidFill>
                  <a:schemeClr val="tx1"/>
                </a:solidFill>
                <a:latin typeface="+mj-lt"/>
                <a:ea typeface="+mj-ea"/>
                <a:cs typeface="+mj-cs"/>
              </a:rPr>
              <a:t>Ильменском</a:t>
            </a:r>
            <a:r>
              <a:rPr lang="ru-RU" sz="4400" kern="1200" dirty="0" smtClean="0">
                <a:solidFill>
                  <a:schemeClr val="tx1"/>
                </a:solidFill>
                <a:latin typeface="+mj-lt"/>
                <a:ea typeface="+mj-ea"/>
                <a:cs typeface="+mj-cs"/>
              </a:rPr>
              <a:t> фестивале и в городе Сочи. Участники форумов получили свидетельства о повышении квалификации и пакет документов Студии Олега Митяева «Светлое будущее». </a:t>
            </a:r>
            <a:br>
              <a:rPr lang="ru-RU" sz="4400" kern="1200" dirty="0" smtClean="0">
                <a:solidFill>
                  <a:schemeClr val="tx1"/>
                </a:solidFill>
                <a:latin typeface="+mj-lt"/>
                <a:ea typeface="+mj-ea"/>
                <a:cs typeface="+mj-cs"/>
              </a:rPr>
            </a:b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5" name="Рисунок 4" descr="СЕРТИФИКАТ Акулинин С. В..jpg"/>
          <p:cNvPicPr>
            <a:picLocks noChangeAspect="1"/>
          </p:cNvPicPr>
          <p:nvPr/>
        </p:nvPicPr>
        <p:blipFill>
          <a:blip r:embed="rId3" cstate="print"/>
          <a:stretch>
            <a:fillRect/>
          </a:stretch>
        </p:blipFill>
        <p:spPr>
          <a:xfrm>
            <a:off x="428596" y="571480"/>
            <a:ext cx="2543070" cy="3500462"/>
          </a:xfrm>
          <a:prstGeom prst="rect">
            <a:avLst/>
          </a:prstGeom>
        </p:spPr>
      </p:pic>
      <p:pic>
        <p:nvPicPr>
          <p:cNvPr id="6" name="Рисунок 5" descr="Модель студии.jpeg"/>
          <p:cNvPicPr>
            <a:picLocks noChangeAspect="1"/>
          </p:cNvPicPr>
          <p:nvPr/>
        </p:nvPicPr>
        <p:blipFill>
          <a:blip r:embed="rId4" cstate="print"/>
          <a:stretch>
            <a:fillRect/>
          </a:stretch>
        </p:blipFill>
        <p:spPr>
          <a:xfrm>
            <a:off x="3428992" y="571480"/>
            <a:ext cx="2549591" cy="3500438"/>
          </a:xfrm>
          <a:prstGeom prst="rect">
            <a:avLst/>
          </a:prstGeom>
        </p:spPr>
      </p:pic>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Студия</a:t>
            </a:r>
            <a:r>
              <a:rPr lang="ru-RU" baseline="0" dirty="0" smtClean="0"/>
              <a:t> Олега Митяева «Светлое будущее»</a:t>
            </a: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5" name="Рисунок 4" descr="Студия Олега Митяева Челябинск.jpg"/>
          <p:cNvPicPr>
            <a:picLocks noChangeAspect="1"/>
          </p:cNvPicPr>
          <p:nvPr/>
        </p:nvPicPr>
        <p:blipFill>
          <a:blip r:embed="rId3" cstate="print"/>
          <a:stretch>
            <a:fillRect/>
          </a:stretch>
        </p:blipFill>
        <p:spPr>
          <a:xfrm>
            <a:off x="1071538" y="331769"/>
            <a:ext cx="7855427" cy="6526231"/>
          </a:xfrm>
          <a:prstGeom prst="rect">
            <a:avLst/>
          </a:prstGeom>
        </p:spPr>
      </p:pic>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kern="1200" dirty="0" smtClean="0">
                <a:solidFill>
                  <a:schemeClr val="tx1"/>
                </a:solidFill>
                <a:latin typeface="+mj-lt"/>
                <a:ea typeface="+mj-ea"/>
                <a:cs typeface="+mj-cs"/>
              </a:rPr>
              <a:t>По итогам этих форумов участникам было предложено написать гранты.</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Конкурс проводился с 1 сентября по 1 ноября 2012 года. В рамках конкурса соревновались педагогические и волонтёрские проекты участников Ассоциации, ориентированные на обучение и гуманитарное воспитание детей, которые находятся в трудной жизненной ситуации. На конкурс поступили заявки от 19-ти соискателей.</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В составе конкурсной комиссии работали Председатель правления Фонда Олега Митяева Елена Гришина, Президент благотворительного фонда </a:t>
            </a:r>
            <a:r>
              <a:rPr lang="ru-RU" sz="4400" kern="1200" dirty="0" err="1" smtClean="0">
                <a:solidFill>
                  <a:schemeClr val="tx1"/>
                </a:solidFill>
                <a:latin typeface="+mj-lt"/>
                <a:ea typeface="+mj-ea"/>
                <a:cs typeface="+mj-cs"/>
              </a:rPr>
              <a:t>Bright</a:t>
            </a:r>
            <a:r>
              <a:rPr lang="ru-RU" sz="4400" kern="1200" dirty="0" smtClean="0">
                <a:solidFill>
                  <a:schemeClr val="tx1"/>
                </a:solidFill>
                <a:latin typeface="+mj-lt"/>
                <a:ea typeface="+mj-ea"/>
                <a:cs typeface="+mj-cs"/>
              </a:rPr>
              <a:t> </a:t>
            </a:r>
            <a:r>
              <a:rPr lang="ru-RU" sz="4400" kern="1200" dirty="0" err="1" smtClean="0">
                <a:solidFill>
                  <a:schemeClr val="tx1"/>
                </a:solidFill>
                <a:latin typeface="+mj-lt"/>
                <a:ea typeface="+mj-ea"/>
                <a:cs typeface="+mj-cs"/>
              </a:rPr>
              <a:t>Future</a:t>
            </a:r>
            <a:r>
              <a:rPr lang="ru-RU" sz="4400" kern="1200" dirty="0" smtClean="0">
                <a:solidFill>
                  <a:schemeClr val="tx1"/>
                </a:solidFill>
                <a:latin typeface="+mj-lt"/>
                <a:ea typeface="+mj-ea"/>
                <a:cs typeface="+mj-cs"/>
              </a:rPr>
              <a:t> </a:t>
            </a:r>
            <a:r>
              <a:rPr lang="ru-RU" sz="4400" kern="1200" dirty="0" err="1" smtClean="0">
                <a:solidFill>
                  <a:schemeClr val="tx1"/>
                </a:solidFill>
                <a:latin typeface="+mj-lt"/>
                <a:ea typeface="+mj-ea"/>
                <a:cs typeface="+mj-cs"/>
              </a:rPr>
              <a:t>International</a:t>
            </a:r>
            <a:r>
              <a:rPr lang="ru-RU" sz="4400" kern="1200" dirty="0" smtClean="0">
                <a:solidFill>
                  <a:schemeClr val="tx1"/>
                </a:solidFill>
                <a:latin typeface="+mj-lt"/>
                <a:ea typeface="+mj-ea"/>
                <a:cs typeface="+mj-cs"/>
              </a:rPr>
              <a:t> Анатолий Мелихов, директор Детской Студии Олега Митяева «Светлое будущее» Анна </a:t>
            </a:r>
            <a:r>
              <a:rPr lang="ru-RU" sz="4400" kern="1200" dirty="0" err="1" smtClean="0">
                <a:solidFill>
                  <a:schemeClr val="tx1"/>
                </a:solidFill>
                <a:latin typeface="+mj-lt"/>
                <a:ea typeface="+mj-ea"/>
                <a:cs typeface="+mj-cs"/>
              </a:rPr>
              <a:t>Мара</a:t>
            </a:r>
            <a:r>
              <a:rPr lang="ru-RU" sz="4400" kern="1200" dirty="0" smtClean="0">
                <a:solidFill>
                  <a:schemeClr val="tx1"/>
                </a:solidFill>
                <a:latin typeface="+mj-lt"/>
                <a:ea typeface="+mj-ea"/>
                <a:cs typeface="+mj-cs"/>
              </a:rPr>
              <a:t>.</a:t>
            </a:r>
            <a:br>
              <a:rPr lang="ru-RU" sz="4400" kern="1200" dirty="0" smtClean="0">
                <a:solidFill>
                  <a:schemeClr val="tx1"/>
                </a:solidFill>
                <a:latin typeface="+mj-lt"/>
                <a:ea typeface="+mj-ea"/>
                <a:cs typeface="+mj-cs"/>
              </a:rPr>
            </a:br>
            <a:r>
              <a:rPr lang="ru-RU" sz="4400" b="1" kern="1200" dirty="0" smtClean="0">
                <a:solidFill>
                  <a:schemeClr val="tx1"/>
                </a:solidFill>
                <a:latin typeface="+mj-lt"/>
                <a:ea typeface="+mj-ea"/>
                <a:cs typeface="+mj-cs"/>
              </a:rPr>
              <a:t>Победителями Конкурса на получение педагогических грантов Международной Ассоциации «Всё настоящее – детям» на 2013 год стали: </a:t>
            </a:r>
            <a:br>
              <a:rPr lang="ru-RU" sz="4400" b="1" kern="1200" dirty="0" smtClean="0">
                <a:solidFill>
                  <a:schemeClr val="tx1"/>
                </a:solidFill>
                <a:latin typeface="+mj-lt"/>
                <a:ea typeface="+mj-ea"/>
                <a:cs typeface="+mj-cs"/>
              </a:rPr>
            </a:br>
            <a:r>
              <a:rPr lang="ru-RU" sz="4400" b="1" u="sng" kern="1200" dirty="0" smtClean="0">
                <a:solidFill>
                  <a:schemeClr val="tx1"/>
                </a:solidFill>
                <a:latin typeface="+mj-lt"/>
                <a:ea typeface="+mj-ea"/>
                <a:cs typeface="+mj-cs"/>
              </a:rPr>
              <a:t>(Слайд №12 с победителями)</a:t>
            </a:r>
            <a:r>
              <a:rPr lang="ru-RU" sz="4400" b="1" kern="1200" dirty="0" smtClean="0">
                <a:solidFill>
                  <a:schemeClr val="tx1"/>
                </a:solidFill>
                <a:latin typeface="+mj-lt"/>
                <a:ea typeface="+mj-ea"/>
                <a:cs typeface="+mj-cs"/>
              </a:rPr>
              <a:t/>
            </a:r>
            <a:br>
              <a:rPr lang="ru-RU" sz="4400" b="1" kern="1200" dirty="0" smtClean="0">
                <a:solidFill>
                  <a:schemeClr val="tx1"/>
                </a:solidFill>
                <a:latin typeface="+mj-lt"/>
                <a:ea typeface="+mj-ea"/>
                <a:cs typeface="+mj-cs"/>
              </a:rPr>
            </a:br>
            <a:r>
              <a:rPr lang="ru-RU" sz="4400" b="1" kern="1200" dirty="0" smtClean="0">
                <a:solidFill>
                  <a:schemeClr val="tx1"/>
                </a:solidFill>
                <a:latin typeface="+mj-lt"/>
                <a:ea typeface="+mj-ea"/>
                <a:cs typeface="+mj-cs"/>
              </a:rPr>
              <a:t>1.Марина </a:t>
            </a:r>
            <a:r>
              <a:rPr lang="ru-RU" sz="4400" b="1" kern="1200" dirty="0" err="1" smtClean="0">
                <a:solidFill>
                  <a:schemeClr val="tx1"/>
                </a:solidFill>
                <a:latin typeface="+mj-lt"/>
                <a:ea typeface="+mj-ea"/>
                <a:cs typeface="+mj-cs"/>
              </a:rPr>
              <a:t>Тыртышная</a:t>
            </a:r>
            <a:r>
              <a:rPr lang="ru-RU" sz="4400" b="1" kern="1200" dirty="0" smtClean="0">
                <a:solidFill>
                  <a:schemeClr val="tx1"/>
                </a:solidFill>
                <a:latin typeface="+mj-lt"/>
                <a:ea typeface="+mj-ea"/>
                <a:cs typeface="+mj-cs"/>
              </a:rPr>
              <a:t> (г. Йошкар-Ола, ГАОУ РМЭ «Лицей </a:t>
            </a:r>
            <a:r>
              <a:rPr lang="ru-RU" sz="4400" b="1" kern="1200" dirty="0" err="1" smtClean="0">
                <a:solidFill>
                  <a:schemeClr val="tx1"/>
                </a:solidFill>
                <a:latin typeface="+mj-lt"/>
                <a:ea typeface="+mj-ea"/>
                <a:cs typeface="+mj-cs"/>
              </a:rPr>
              <a:t>Бауманский</a:t>
            </a:r>
            <a:r>
              <a:rPr lang="ru-RU" sz="4400" b="1" kern="1200" dirty="0" smtClean="0">
                <a:solidFill>
                  <a:schemeClr val="tx1"/>
                </a:solidFill>
                <a:latin typeface="+mj-lt"/>
                <a:ea typeface="+mj-ea"/>
                <a:cs typeface="+mj-cs"/>
              </a:rPr>
              <a:t>»), проект «Объединение «Добрый город»». Грант 839 тыс. руб.</a:t>
            </a:r>
            <a:br>
              <a:rPr lang="ru-RU" sz="4400" b="1" kern="1200" dirty="0" smtClean="0">
                <a:solidFill>
                  <a:schemeClr val="tx1"/>
                </a:solidFill>
                <a:latin typeface="+mj-lt"/>
                <a:ea typeface="+mj-ea"/>
                <a:cs typeface="+mj-cs"/>
              </a:rPr>
            </a:br>
            <a:r>
              <a:rPr lang="ru-RU" sz="4400" b="1" kern="1200" dirty="0" smtClean="0">
                <a:solidFill>
                  <a:schemeClr val="tx1"/>
                </a:solidFill>
                <a:latin typeface="+mj-lt"/>
                <a:ea typeface="+mj-ea"/>
                <a:cs typeface="+mj-cs"/>
              </a:rPr>
              <a:t>2.Владимир </a:t>
            </a:r>
            <a:r>
              <a:rPr lang="ru-RU" sz="4400" b="1" kern="1200" dirty="0" err="1" smtClean="0">
                <a:solidFill>
                  <a:schemeClr val="tx1"/>
                </a:solidFill>
                <a:latin typeface="+mj-lt"/>
                <a:ea typeface="+mj-ea"/>
                <a:cs typeface="+mj-cs"/>
              </a:rPr>
              <a:t>Чикишев</a:t>
            </a:r>
            <a:r>
              <a:rPr lang="ru-RU" sz="4400" b="1" kern="1200" dirty="0" smtClean="0">
                <a:solidFill>
                  <a:schemeClr val="tx1"/>
                </a:solidFill>
                <a:latin typeface="+mj-lt"/>
                <a:ea typeface="+mj-ea"/>
                <a:cs typeface="+mj-cs"/>
              </a:rPr>
              <a:t> (г. Нижний Новгород, Школа-интернат для глухих детей, Детский театр «Пиано»), проект «Мост в тишину». Грант 525 тыс. руб.</a:t>
            </a:r>
            <a:br>
              <a:rPr lang="ru-RU" sz="4400" b="1"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Театр «Пиано» существует с 1986 г. при Нижегородской школе-интернате для глухих детей. Воспитанники театра – дети с ограниченными возможностями. Они лишены слуха. Театр сыграл огромное количество благотворительных представлений, стал участником более 40 международных театральных фестивалей в России, Германии, США, Швейцарии, Англии и др.</a:t>
            </a:r>
            <a:br>
              <a:rPr lang="ru-RU" sz="4400" kern="1200" dirty="0" smtClean="0">
                <a:solidFill>
                  <a:schemeClr val="tx1"/>
                </a:solidFill>
                <a:latin typeface="+mj-lt"/>
                <a:ea typeface="+mj-ea"/>
                <a:cs typeface="+mj-cs"/>
              </a:rPr>
            </a:br>
            <a:r>
              <a:rPr lang="ru-RU" sz="4400" b="1" kern="1200" dirty="0" smtClean="0">
                <a:solidFill>
                  <a:schemeClr val="tx1"/>
                </a:solidFill>
                <a:latin typeface="+mj-lt"/>
                <a:ea typeface="+mj-ea"/>
                <a:cs typeface="+mj-cs"/>
              </a:rPr>
              <a:t>3.Сергей Акулинин (г. Омск, БОУ ДОД г.Омска ЦДТ «Созвездие»), проект «Студия «D плюс » - Студия Олега Митяева». Грант 300 тыс. руб.</a:t>
            </a:r>
            <a:br>
              <a:rPr lang="ru-RU" sz="4400" b="1" kern="1200" dirty="0" smtClean="0">
                <a:solidFill>
                  <a:schemeClr val="tx1"/>
                </a:solidFill>
                <a:latin typeface="+mj-lt"/>
                <a:ea typeface="+mj-ea"/>
                <a:cs typeface="+mj-cs"/>
              </a:rPr>
            </a:br>
            <a:r>
              <a:rPr lang="ru-RU" sz="4400" b="1" kern="1200" dirty="0" smtClean="0">
                <a:solidFill>
                  <a:schemeClr val="tx1"/>
                </a:solidFill>
                <a:latin typeface="+mj-lt"/>
                <a:ea typeface="+mj-ea"/>
                <a:cs typeface="+mj-cs"/>
              </a:rPr>
              <a:t>Нашему учреждению присвоен статус антенны-партнера Международной ассоциации</a:t>
            </a:r>
            <a:br>
              <a:rPr lang="ru-RU" sz="4400" b="1" kern="1200" dirty="0" smtClean="0">
                <a:solidFill>
                  <a:schemeClr val="tx1"/>
                </a:solidFill>
                <a:latin typeface="+mj-lt"/>
                <a:ea typeface="+mj-ea"/>
                <a:cs typeface="+mj-cs"/>
              </a:rPr>
            </a:br>
            <a:r>
              <a:rPr lang="ru-RU" sz="4400" b="1" kern="1200" dirty="0" smtClean="0">
                <a:solidFill>
                  <a:schemeClr val="tx1"/>
                </a:solidFill>
                <a:latin typeface="+mj-lt"/>
                <a:ea typeface="+mj-ea"/>
                <a:cs typeface="+mj-cs"/>
              </a:rPr>
              <a:t>«Все настоящее - детям».</a:t>
            </a:r>
            <a:br>
              <a:rPr lang="ru-RU" sz="4400" b="1" kern="1200" dirty="0" smtClean="0">
                <a:solidFill>
                  <a:schemeClr val="tx1"/>
                </a:solidFill>
                <a:latin typeface="+mj-lt"/>
                <a:ea typeface="+mj-ea"/>
                <a:cs typeface="+mj-cs"/>
              </a:rPr>
            </a:b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5" name="Рисунок 4" descr="Победители грантов.jpg"/>
          <p:cNvPicPr>
            <a:picLocks noChangeAspect="1"/>
          </p:cNvPicPr>
          <p:nvPr/>
        </p:nvPicPr>
        <p:blipFill>
          <a:blip r:embed="rId3" cstate="print"/>
          <a:stretch>
            <a:fillRect/>
          </a:stretch>
        </p:blipFill>
        <p:spPr>
          <a:xfrm>
            <a:off x="428596" y="1188273"/>
            <a:ext cx="8572528" cy="5669727"/>
          </a:xfrm>
          <a:prstGeom prst="rect">
            <a:avLst/>
          </a:prstGeom>
        </p:spPr>
      </p:pic>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kern="1200" dirty="0" smtClean="0">
                <a:solidFill>
                  <a:schemeClr val="tx1"/>
                </a:solidFill>
                <a:latin typeface="+mj-lt"/>
                <a:ea typeface="+mj-ea"/>
                <a:cs typeface="+mj-cs"/>
              </a:rPr>
              <a:t>Также по итогам Конкурса волонтёрские (педагогические) гранты на сумму 75 тыс. руб. на реализацию авторской благотворительной идеи в рамках программы «Всё настоящее – детям» получают: </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1.Олег </a:t>
            </a:r>
            <a:r>
              <a:rPr lang="ru-RU" sz="4400" kern="1200" dirty="0" err="1" smtClean="0">
                <a:solidFill>
                  <a:schemeClr val="tx1"/>
                </a:solidFill>
                <a:latin typeface="+mj-lt"/>
                <a:ea typeface="+mj-ea"/>
                <a:cs typeface="+mj-cs"/>
              </a:rPr>
              <a:t>Ильюк</a:t>
            </a:r>
            <a:r>
              <a:rPr lang="ru-RU" sz="4400" kern="1200" dirty="0" smtClean="0">
                <a:solidFill>
                  <a:schemeClr val="tx1"/>
                </a:solidFill>
                <a:latin typeface="+mj-lt"/>
                <a:ea typeface="+mj-ea"/>
                <a:cs typeface="+mj-cs"/>
              </a:rPr>
              <a:t> (г. Хабаровск, Общественная организация «Городская федерация детских объединений» при МКУ «Городской центр по организации досуга детей и молодежи»), проект «Мы вместе», сопровождение подростков через жизненный «перевал взросления».</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2.Нина Никифорова (г. Геленджик, Частное учреждение культуры «Галерея «Белая лошадь»»), проект «Воспитаем молодых лидеров культурно-экологического движения «Белая Лошадь»».</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3.Олег Лоншаков (г. Ташкент, Узбекистан, инициативная группа «Улыбки…Детям!» при Министерстве народного образования </a:t>
            </a:r>
            <a:r>
              <a:rPr lang="ru-RU" sz="4400" kern="1200" dirty="0" err="1" smtClean="0">
                <a:solidFill>
                  <a:schemeClr val="tx1"/>
                </a:solidFill>
                <a:latin typeface="+mj-lt"/>
                <a:ea typeface="+mj-ea"/>
                <a:cs typeface="+mj-cs"/>
              </a:rPr>
              <a:t>РУз</a:t>
            </a:r>
            <a:r>
              <a:rPr lang="ru-RU" sz="4400" kern="1200" dirty="0" smtClean="0">
                <a:solidFill>
                  <a:schemeClr val="tx1"/>
                </a:solidFill>
                <a:latin typeface="+mj-lt"/>
                <a:ea typeface="+mj-ea"/>
                <a:cs typeface="+mj-cs"/>
              </a:rPr>
              <a:t>), проект «</a:t>
            </a:r>
            <a:r>
              <a:rPr lang="ru-RU" sz="4400" kern="1200" dirty="0" err="1" smtClean="0">
                <a:solidFill>
                  <a:schemeClr val="tx1"/>
                </a:solidFill>
                <a:latin typeface="+mj-lt"/>
                <a:ea typeface="+mj-ea"/>
                <a:cs typeface="+mj-cs"/>
              </a:rPr>
              <a:t>Happy</a:t>
            </a:r>
            <a:r>
              <a:rPr lang="ru-RU" sz="4400" kern="1200" dirty="0" smtClean="0">
                <a:solidFill>
                  <a:schemeClr val="tx1"/>
                </a:solidFill>
                <a:latin typeface="+mj-lt"/>
                <a:ea typeface="+mj-ea"/>
                <a:cs typeface="+mj-cs"/>
              </a:rPr>
              <a:t> </a:t>
            </a:r>
            <a:r>
              <a:rPr lang="ru-RU" sz="4400" kern="1200" dirty="0" err="1" smtClean="0">
                <a:solidFill>
                  <a:schemeClr val="tx1"/>
                </a:solidFill>
                <a:latin typeface="+mj-lt"/>
                <a:ea typeface="+mj-ea"/>
                <a:cs typeface="+mj-cs"/>
              </a:rPr>
              <a:t>Hearts</a:t>
            </a:r>
            <a:r>
              <a:rPr lang="ru-RU" sz="4400" kern="1200" dirty="0" smtClean="0">
                <a:solidFill>
                  <a:schemeClr val="tx1"/>
                </a:solidFill>
                <a:latin typeface="+mj-lt"/>
                <a:ea typeface="+mj-ea"/>
                <a:cs typeface="+mj-cs"/>
              </a:rPr>
              <a:t>».</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4.Алла Юшко (г. Днепропетровск, Украина, Учебно-реабилитационный центр «Горлица» для детей с отклонениями умственного и физического развития»), проект «Программа по социализации и адаптации детей «Шаги к самостоятельности».</a:t>
            </a:r>
            <a:br>
              <a:rPr lang="ru-RU" sz="4400" kern="1200" dirty="0" smtClean="0">
                <a:solidFill>
                  <a:schemeClr val="tx1"/>
                </a:solidFill>
                <a:latin typeface="+mj-lt"/>
                <a:ea typeface="+mj-ea"/>
                <a:cs typeface="+mj-cs"/>
              </a:rPr>
            </a:b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5" name="Рисунок 4" descr="Победители-волонтеры.jpg"/>
          <p:cNvPicPr>
            <a:picLocks noChangeAspect="1"/>
          </p:cNvPicPr>
          <p:nvPr/>
        </p:nvPicPr>
        <p:blipFill>
          <a:blip r:embed="rId3" cstate="print"/>
          <a:stretch>
            <a:fillRect/>
          </a:stretch>
        </p:blipFill>
        <p:spPr>
          <a:xfrm>
            <a:off x="1214414" y="401478"/>
            <a:ext cx="7715272" cy="6456522"/>
          </a:xfrm>
          <a:prstGeom prst="rect">
            <a:avLst/>
          </a:prstGeom>
        </p:spPr>
      </p:pic>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kern="1200" dirty="0" smtClean="0">
                <a:solidFill>
                  <a:schemeClr val="tx1"/>
                </a:solidFill>
                <a:latin typeface="+mj-lt"/>
                <a:ea typeface="+mj-ea"/>
                <a:cs typeface="+mj-cs"/>
              </a:rPr>
              <a:t>В настоящее время на нашей базе идёт реализация проекта «Студия «D плюс – Студия Олега Митяева» на основе авторской программы «Энергия движения», 20 детей из малообеспеченных и многодетных семей обучаются брейк </a:t>
            </a:r>
            <a:r>
              <a:rPr lang="ru-RU" sz="4400" kern="1200" dirty="0" err="1" smtClean="0">
                <a:solidFill>
                  <a:schemeClr val="tx1"/>
                </a:solidFill>
                <a:latin typeface="+mj-lt"/>
                <a:ea typeface="+mj-ea"/>
                <a:cs typeface="+mj-cs"/>
              </a:rPr>
              <a:t>дансу</a:t>
            </a:r>
            <a:r>
              <a:rPr lang="ru-RU" sz="4400" kern="1200" dirty="0" smtClean="0">
                <a:solidFill>
                  <a:schemeClr val="tx1"/>
                </a:solidFill>
                <a:latin typeface="+mj-lt"/>
                <a:ea typeface="+mj-ea"/>
                <a:cs typeface="+mj-cs"/>
              </a:rPr>
              <a:t>. (Слайд с тренировки). Проект реализуется с февраля по декабрь 2013 года. В рамках проекта заложены расходы на зарплату, оборудование, костюмы, рекламную  продукцию. В работе мне помогают 2 инструктора, бухгалтерский учет ведет бухгалтерия ЦДТ «Созвездие». ЦДТ «Созвездие» получит оборудования и костюмов на 60 тыс. рублей. Непосредственно моей работой является руководство проектом, составление пакета документации и обучение детей в качестве основного педагога. 2 раза в месяц я предоставляю руководству ассоциации фото- и видеоотчеты, а также текстовый материал о наших делах. Все это размещается на сайте ассоциации «Все настоящее - детям». </a:t>
            </a:r>
            <a:br>
              <a:rPr lang="ru-RU" sz="4400" kern="1200" dirty="0" smtClean="0">
                <a:solidFill>
                  <a:schemeClr val="tx1"/>
                </a:solidFill>
                <a:latin typeface="+mj-lt"/>
                <a:ea typeface="+mj-ea"/>
                <a:cs typeface="+mj-cs"/>
              </a:rPr>
            </a:br>
            <a:r>
              <a:rPr lang="ru-RU" sz="4400" u="sng" kern="1200" dirty="0" smtClean="0">
                <a:solidFill>
                  <a:schemeClr val="tx1"/>
                </a:solidFill>
                <a:latin typeface="+mj-lt"/>
                <a:ea typeface="+mj-ea"/>
                <a:cs typeface="+mj-cs"/>
              </a:rPr>
              <a:t>(Слайд №14 со статьей).</a:t>
            </a:r>
            <a:r>
              <a:rPr lang="ru-RU" sz="4400" kern="1200" dirty="0" smtClean="0">
                <a:solidFill>
                  <a:schemeClr val="tx1"/>
                </a:solidFill>
                <a:latin typeface="+mj-lt"/>
                <a:ea typeface="+mj-ea"/>
                <a:cs typeface="+mj-cs"/>
              </a:rPr>
              <a:t> </a:t>
            </a: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5" name="Рисунок 4" descr="Статья 1.jpg"/>
          <p:cNvPicPr>
            <a:picLocks noChangeAspect="1"/>
          </p:cNvPicPr>
          <p:nvPr/>
        </p:nvPicPr>
        <p:blipFill>
          <a:blip r:embed="rId3" cstate="print"/>
          <a:stretch>
            <a:fillRect/>
          </a:stretch>
        </p:blipFill>
        <p:spPr>
          <a:xfrm>
            <a:off x="357158" y="642918"/>
            <a:ext cx="3786214" cy="3539409"/>
          </a:xfrm>
          <a:prstGeom prst="rect">
            <a:avLst/>
          </a:prstGeom>
        </p:spPr>
      </p:pic>
      <p:pic>
        <p:nvPicPr>
          <p:cNvPr id="6" name="Рисунок 5" descr="Статья 2.jpg"/>
          <p:cNvPicPr>
            <a:picLocks noChangeAspect="1"/>
          </p:cNvPicPr>
          <p:nvPr/>
        </p:nvPicPr>
        <p:blipFill>
          <a:blip r:embed="rId4" cstate="print"/>
          <a:stretch>
            <a:fillRect/>
          </a:stretch>
        </p:blipFill>
        <p:spPr>
          <a:xfrm>
            <a:off x="3786182" y="428604"/>
            <a:ext cx="3945934" cy="2738435"/>
          </a:xfrm>
          <a:prstGeom prst="rect">
            <a:avLst/>
          </a:prstGeom>
        </p:spPr>
      </p:pic>
      <p:pic>
        <p:nvPicPr>
          <p:cNvPr id="7" name="Рисунок 6" descr="Стаья 3.jpg"/>
          <p:cNvPicPr>
            <a:picLocks noChangeAspect="1"/>
          </p:cNvPicPr>
          <p:nvPr/>
        </p:nvPicPr>
        <p:blipFill>
          <a:blip r:embed="rId5" cstate="print"/>
          <a:stretch>
            <a:fillRect/>
          </a:stretch>
        </p:blipFill>
        <p:spPr>
          <a:xfrm>
            <a:off x="571472" y="3857628"/>
            <a:ext cx="4429124" cy="2817537"/>
          </a:xfrm>
          <a:prstGeom prst="rect">
            <a:avLst/>
          </a:prstGeom>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kern="1200" dirty="0" smtClean="0">
                <a:solidFill>
                  <a:schemeClr val="tx1"/>
                </a:solidFill>
                <a:latin typeface="+mj-lt"/>
                <a:ea typeface="+mj-ea"/>
                <a:cs typeface="+mj-cs"/>
              </a:rPr>
              <a:t>Следует отметить, что информационный повод должен быть интересным. Это может быть серьезное мероприятие (</a:t>
            </a:r>
            <a:r>
              <a:rPr lang="ru-RU" sz="4400" kern="1200" dirty="0" err="1" smtClean="0">
                <a:solidFill>
                  <a:schemeClr val="tx1"/>
                </a:solidFill>
                <a:latin typeface="+mj-lt"/>
                <a:ea typeface="+mj-ea"/>
                <a:cs typeface="+mj-cs"/>
              </a:rPr>
              <a:t>Хип-хоп</a:t>
            </a:r>
            <a:r>
              <a:rPr lang="ru-RU" sz="4400" kern="1200" dirty="0" smtClean="0">
                <a:solidFill>
                  <a:schemeClr val="tx1"/>
                </a:solidFill>
                <a:latin typeface="+mj-lt"/>
                <a:ea typeface="+mj-ea"/>
                <a:cs typeface="+mj-cs"/>
              </a:rPr>
              <a:t> Марафон)</a:t>
            </a: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5" name="Рисунок 4" descr="Хип-хоп марафон афиша.jpg"/>
          <p:cNvPicPr>
            <a:picLocks noChangeAspect="1"/>
          </p:cNvPicPr>
          <p:nvPr/>
        </p:nvPicPr>
        <p:blipFill>
          <a:blip r:embed="rId3" cstate="print"/>
          <a:stretch>
            <a:fillRect/>
          </a:stretch>
        </p:blipFill>
        <p:spPr>
          <a:xfrm>
            <a:off x="357158" y="714356"/>
            <a:ext cx="8549037" cy="6143644"/>
          </a:xfrm>
          <a:prstGeom prst="rect">
            <a:avLst/>
          </a:prstGeom>
        </p:spPr>
      </p:pic>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400" kern="1200" dirty="0" smtClean="0">
                <a:solidFill>
                  <a:schemeClr val="tx1"/>
                </a:solidFill>
                <a:latin typeface="+mj-lt"/>
                <a:ea typeface="+mj-ea"/>
                <a:cs typeface="+mj-cs"/>
              </a:rPr>
              <a:t>Изготовление открыток для ветеранов</a:t>
            </a: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5" name="Рисунок 4" descr="_DSC0021.JPG"/>
          <p:cNvPicPr>
            <a:picLocks noChangeAspect="1"/>
          </p:cNvPicPr>
          <p:nvPr/>
        </p:nvPicPr>
        <p:blipFill>
          <a:blip r:embed="rId3" cstate="print"/>
          <a:stretch>
            <a:fillRect/>
          </a:stretch>
        </p:blipFill>
        <p:spPr>
          <a:xfrm>
            <a:off x="3071802" y="2930787"/>
            <a:ext cx="5929322" cy="3927213"/>
          </a:xfrm>
          <a:prstGeom prst="rect">
            <a:avLst/>
          </a:prstGeom>
        </p:spPr>
      </p:pic>
      <p:pic>
        <p:nvPicPr>
          <p:cNvPr id="6" name="Рисунок 5" descr="_DSC0041.JPG"/>
          <p:cNvPicPr>
            <a:picLocks noChangeAspect="1"/>
          </p:cNvPicPr>
          <p:nvPr/>
        </p:nvPicPr>
        <p:blipFill>
          <a:blip r:embed="rId4" cstate="print"/>
          <a:stretch>
            <a:fillRect/>
          </a:stretch>
        </p:blipFill>
        <p:spPr>
          <a:xfrm>
            <a:off x="142844" y="142852"/>
            <a:ext cx="4714875" cy="3122839"/>
          </a:xfrm>
          <a:prstGeom prst="rect">
            <a:avLst/>
          </a:prstGeom>
        </p:spPr>
      </p:pic>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kern="1200" dirty="0" smtClean="0">
                <a:solidFill>
                  <a:schemeClr val="tx1"/>
                </a:solidFill>
                <a:latin typeface="+mj-lt"/>
                <a:ea typeface="+mj-ea"/>
                <a:cs typeface="+mj-cs"/>
              </a:rPr>
              <a:t>Также отражается текущий обучающий процесс. Обязательно фиксируются отзывы детей, родителей, инструкторов, других педагогов.</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По окончании проекта необходимо будет представить развернутый отчет о деятельности по проекту, экспертные оценки и финансовый отчет о расходовании средств. </a:t>
            </a: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5" name="Рисунок 4" descr="Отчет Челяб.jpg"/>
          <p:cNvPicPr>
            <a:picLocks noChangeAspect="1"/>
          </p:cNvPicPr>
          <p:nvPr/>
        </p:nvPicPr>
        <p:blipFill>
          <a:blip r:embed="rId3" cstate="print"/>
          <a:stretch>
            <a:fillRect/>
          </a:stretch>
        </p:blipFill>
        <p:spPr>
          <a:xfrm>
            <a:off x="642910" y="642918"/>
            <a:ext cx="8290576" cy="6215082"/>
          </a:xfrm>
          <a:prstGeom prst="rect">
            <a:avLst/>
          </a:prstGeom>
        </p:spPr>
      </p:pic>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6" name="Рисунок 5" descr="Экспертиза программы.jpg"/>
          <p:cNvPicPr>
            <a:picLocks noChangeAspect="1"/>
          </p:cNvPicPr>
          <p:nvPr/>
        </p:nvPicPr>
        <p:blipFill>
          <a:blip r:embed="rId3" cstate="print"/>
          <a:stretch>
            <a:fillRect/>
          </a:stretch>
        </p:blipFill>
        <p:spPr>
          <a:xfrm>
            <a:off x="428596" y="428604"/>
            <a:ext cx="5610236" cy="4238556"/>
          </a:xfrm>
          <a:prstGeom prst="rect">
            <a:avLst/>
          </a:prstGeom>
        </p:spPr>
      </p:pic>
      <p:sp>
        <p:nvSpPr>
          <p:cNvPr id="3" name="Подзаголовок 2"/>
          <p:cNvSpPr>
            <a:spLocks noGrp="1"/>
          </p:cNvSpPr>
          <p:nvPr>
            <p:ph type="subTitle" idx="1"/>
          </p:nvPr>
        </p:nvSpPr>
        <p:spPr/>
        <p:txBody>
          <a:bodyPr/>
          <a:lstStyle/>
          <a:p>
            <a:endParaRPr lang="ru-RU" dirty="0"/>
          </a:p>
        </p:txBody>
      </p:sp>
      <p:pic>
        <p:nvPicPr>
          <p:cNvPr id="5" name="Рисунок 4" descr="Экспертиза.jpg"/>
          <p:cNvPicPr>
            <a:picLocks noChangeAspect="1"/>
          </p:cNvPicPr>
          <p:nvPr/>
        </p:nvPicPr>
        <p:blipFill>
          <a:blip r:embed="rId4" cstate="print"/>
          <a:stretch>
            <a:fillRect/>
          </a:stretch>
        </p:blipFill>
        <p:spPr>
          <a:xfrm>
            <a:off x="3166769" y="3429000"/>
            <a:ext cx="5797648" cy="3429000"/>
          </a:xfrm>
          <a:prstGeom prst="rect">
            <a:avLst/>
          </a:prstGeom>
        </p:spPr>
      </p:pic>
      <p:sp>
        <p:nvSpPr>
          <p:cNvPr id="7" name="Заголовок 6"/>
          <p:cNvSpPr>
            <a:spLocks noGrp="1"/>
          </p:cNvSpPr>
          <p:nvPr>
            <p:ph type="ctrTitle"/>
          </p:nvPr>
        </p:nvSpPr>
        <p:spPr/>
        <p:txBody>
          <a:bodyPr/>
          <a:lstStyle/>
          <a:p>
            <a:r>
              <a:rPr lang="ru-RU" dirty="0" smtClean="0"/>
              <a:t>Вот примеры</a:t>
            </a:r>
            <a:endParaRPr lang="ru-RU" dirty="0"/>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kern="1200" dirty="0" smtClean="0">
                <a:solidFill>
                  <a:schemeClr val="tx1"/>
                </a:solidFill>
                <a:latin typeface="+mj-lt"/>
                <a:ea typeface="+mj-ea"/>
                <a:cs typeface="+mj-cs"/>
              </a:rPr>
              <a:t>В июне этого года пройдёт 3 форум ассоциации ВНД. На него, кроме меня, приглашена от учреждения и Софья Николаевна </a:t>
            </a:r>
            <a:r>
              <a:rPr lang="ru-RU" sz="4400" kern="1200" dirty="0" err="1" smtClean="0">
                <a:solidFill>
                  <a:schemeClr val="tx1"/>
                </a:solidFill>
                <a:latin typeface="+mj-lt"/>
                <a:ea typeface="+mj-ea"/>
                <a:cs typeface="+mj-cs"/>
              </a:rPr>
              <a:t>Пимкина</a:t>
            </a:r>
            <a:r>
              <a:rPr lang="ru-RU" sz="4400" kern="1200" dirty="0" smtClean="0">
                <a:solidFill>
                  <a:schemeClr val="tx1"/>
                </a:solidFill>
                <a:latin typeface="+mj-lt"/>
                <a:ea typeface="+mj-ea"/>
                <a:cs typeface="+mj-cs"/>
              </a:rPr>
              <a:t>, которая также будет принята в члены ассоциации.</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Ей тем более будет полезно присутствие на этом мероприятии, потому что этот форум собирает лидеров ассоциации, в составе которых будет победители прошлогоднего всероссийского конкурса «Сердце отдаю детям».</a:t>
            </a: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5" name="Рисунок 4" descr="MUQx77usf7U.jpg"/>
          <p:cNvPicPr>
            <a:picLocks noChangeAspect="1"/>
          </p:cNvPicPr>
          <p:nvPr/>
        </p:nvPicPr>
        <p:blipFill>
          <a:blip r:embed="rId3" cstate="print"/>
          <a:stretch>
            <a:fillRect/>
          </a:stretch>
        </p:blipFill>
        <p:spPr>
          <a:xfrm>
            <a:off x="428596" y="1166846"/>
            <a:ext cx="8540068" cy="5691154"/>
          </a:xfrm>
          <a:prstGeom prst="rect">
            <a:avLst/>
          </a:prstGeom>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kern="1200" dirty="0" smtClean="0">
                <a:solidFill>
                  <a:schemeClr val="tx1"/>
                </a:solidFill>
                <a:latin typeface="+mj-lt"/>
                <a:ea typeface="+mj-ea"/>
                <a:cs typeface="+mj-cs"/>
              </a:rPr>
              <a:t>Объект заботы Ассоциации – дети, оказавшиеся в трудной жизненной ситуации.</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Учредители:</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Международный фонд </a:t>
            </a:r>
            <a:r>
              <a:rPr lang="ru-RU" sz="4400" kern="1200" dirty="0" err="1" smtClean="0">
                <a:solidFill>
                  <a:schemeClr val="tx1"/>
                </a:solidFill>
                <a:latin typeface="+mj-lt"/>
                <a:ea typeface="+mj-ea"/>
                <a:cs typeface="+mj-cs"/>
              </a:rPr>
              <a:t>Bright</a:t>
            </a:r>
            <a:r>
              <a:rPr lang="ru-RU" sz="4400" kern="1200" dirty="0" smtClean="0">
                <a:solidFill>
                  <a:schemeClr val="tx1"/>
                </a:solidFill>
                <a:latin typeface="+mj-lt"/>
                <a:ea typeface="+mj-ea"/>
                <a:cs typeface="+mj-cs"/>
              </a:rPr>
              <a:t> </a:t>
            </a:r>
            <a:r>
              <a:rPr lang="ru-RU" sz="4400" kern="1200" dirty="0" err="1" smtClean="0">
                <a:solidFill>
                  <a:schemeClr val="tx1"/>
                </a:solidFill>
                <a:latin typeface="+mj-lt"/>
                <a:ea typeface="+mj-ea"/>
                <a:cs typeface="+mj-cs"/>
              </a:rPr>
              <a:t>Future</a:t>
            </a:r>
            <a:r>
              <a:rPr lang="ru-RU" sz="4400" kern="1200" dirty="0" smtClean="0">
                <a:solidFill>
                  <a:schemeClr val="tx1"/>
                </a:solidFill>
                <a:latin typeface="+mj-lt"/>
                <a:ea typeface="+mj-ea"/>
                <a:cs typeface="+mj-cs"/>
              </a:rPr>
              <a:t> </a:t>
            </a:r>
            <a:r>
              <a:rPr lang="ru-RU" sz="4400" kern="1200" dirty="0" err="1" smtClean="0">
                <a:solidFill>
                  <a:schemeClr val="tx1"/>
                </a:solidFill>
                <a:latin typeface="+mj-lt"/>
                <a:ea typeface="+mj-ea"/>
                <a:cs typeface="+mj-cs"/>
              </a:rPr>
              <a:t>International</a:t>
            </a:r>
            <a:r>
              <a:rPr lang="ru-RU" sz="4400" kern="1200" dirty="0" smtClean="0">
                <a:solidFill>
                  <a:schemeClr val="tx1"/>
                </a:solidFill>
                <a:latin typeface="+mj-lt"/>
                <a:ea typeface="+mj-ea"/>
                <a:cs typeface="+mj-cs"/>
              </a:rPr>
              <a:t> (BFI) </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Благотворительный фонд культурных инициатив Олега Митяева</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Партнеры:</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Фонд «</a:t>
            </a:r>
            <a:r>
              <a:rPr lang="ru-RU" sz="4400" kern="1200" dirty="0" err="1" smtClean="0">
                <a:solidFill>
                  <a:schemeClr val="tx1"/>
                </a:solidFill>
                <a:latin typeface="+mj-lt"/>
                <a:ea typeface="+mj-ea"/>
                <a:cs typeface="+mj-cs"/>
              </a:rPr>
              <a:t>World</a:t>
            </a:r>
            <a:r>
              <a:rPr lang="ru-RU" sz="4400" kern="1200" dirty="0" smtClean="0">
                <a:solidFill>
                  <a:schemeClr val="tx1"/>
                </a:solidFill>
                <a:latin typeface="+mj-lt"/>
                <a:ea typeface="+mj-ea"/>
                <a:cs typeface="+mj-cs"/>
              </a:rPr>
              <a:t> </a:t>
            </a:r>
            <a:r>
              <a:rPr lang="ru-RU" sz="4400" kern="1200" dirty="0" err="1" smtClean="0">
                <a:solidFill>
                  <a:schemeClr val="tx1"/>
                </a:solidFill>
                <a:latin typeface="+mj-lt"/>
                <a:ea typeface="+mj-ea"/>
                <a:cs typeface="+mj-cs"/>
              </a:rPr>
              <a:t>for</a:t>
            </a:r>
            <a:r>
              <a:rPr lang="ru-RU" sz="4400" kern="1200" dirty="0" smtClean="0">
                <a:solidFill>
                  <a:schemeClr val="tx1"/>
                </a:solidFill>
                <a:latin typeface="+mj-lt"/>
                <a:ea typeface="+mj-ea"/>
                <a:cs typeface="+mj-cs"/>
              </a:rPr>
              <a:t> </a:t>
            </a:r>
            <a:r>
              <a:rPr lang="ru-RU" sz="4400" kern="1200" dirty="0" err="1" smtClean="0">
                <a:solidFill>
                  <a:schemeClr val="tx1"/>
                </a:solidFill>
                <a:latin typeface="+mj-lt"/>
                <a:ea typeface="+mj-ea"/>
                <a:cs typeface="+mj-cs"/>
              </a:rPr>
              <a:t>culture</a:t>
            </a:r>
            <a:r>
              <a:rPr lang="ru-RU" sz="4400" kern="1200" dirty="0" smtClean="0">
                <a:solidFill>
                  <a:schemeClr val="tx1"/>
                </a:solidFill>
                <a:latin typeface="+mj-lt"/>
                <a:ea typeface="+mj-ea"/>
                <a:cs typeface="+mj-cs"/>
              </a:rPr>
              <a:t> </a:t>
            </a:r>
            <a:r>
              <a:rPr lang="ru-RU" sz="4400" kern="1200" dirty="0" err="1" smtClean="0">
                <a:solidFill>
                  <a:schemeClr val="tx1"/>
                </a:solidFill>
                <a:latin typeface="+mj-lt"/>
                <a:ea typeface="+mj-ea"/>
                <a:cs typeface="+mj-cs"/>
              </a:rPr>
              <a:t>and</a:t>
            </a:r>
            <a:r>
              <a:rPr lang="ru-RU" sz="4400" kern="1200" dirty="0" smtClean="0">
                <a:solidFill>
                  <a:schemeClr val="tx1"/>
                </a:solidFill>
                <a:latin typeface="+mj-lt"/>
                <a:ea typeface="+mj-ea"/>
                <a:cs typeface="+mj-cs"/>
              </a:rPr>
              <a:t> </a:t>
            </a:r>
            <a:r>
              <a:rPr lang="ru-RU" sz="4400" kern="1200" dirty="0" err="1" smtClean="0">
                <a:solidFill>
                  <a:schemeClr val="tx1"/>
                </a:solidFill>
                <a:latin typeface="+mj-lt"/>
                <a:ea typeface="+mj-ea"/>
                <a:cs typeface="+mj-cs"/>
              </a:rPr>
              <a:t>Peace</a:t>
            </a:r>
            <a:r>
              <a:rPr lang="ru-RU" sz="4400" kern="1200" dirty="0" smtClean="0">
                <a:solidFill>
                  <a:schemeClr val="tx1"/>
                </a:solidFill>
                <a:latin typeface="+mj-lt"/>
                <a:ea typeface="+mj-ea"/>
                <a:cs typeface="+mj-cs"/>
              </a:rPr>
              <a:t>»</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Автономная некоммерческая организация содействия воспитанию подрастающих поколений ДИМСИ</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Благотворительный фонд развития детско-юношеского спорта Николая </a:t>
            </a:r>
            <a:r>
              <a:rPr lang="ru-RU" sz="4400" kern="1200" dirty="0" err="1" smtClean="0">
                <a:solidFill>
                  <a:schemeClr val="tx1"/>
                </a:solidFill>
                <a:latin typeface="+mj-lt"/>
                <a:ea typeface="+mj-ea"/>
                <a:cs typeface="+mj-cs"/>
              </a:rPr>
              <a:t>Валуева</a:t>
            </a:r>
            <a:r>
              <a:rPr lang="ru-RU" sz="4400" kern="1200" dirty="0" smtClean="0">
                <a:solidFill>
                  <a:schemeClr val="tx1"/>
                </a:solidFill>
                <a:latin typeface="+mj-lt"/>
                <a:ea typeface="+mj-ea"/>
                <a:cs typeface="+mj-cs"/>
              </a:rPr>
              <a:t/>
            </a:r>
            <a:br>
              <a:rPr lang="ru-RU" sz="4400" kern="1200" dirty="0" smtClean="0">
                <a:solidFill>
                  <a:schemeClr val="tx1"/>
                </a:solidFill>
                <a:latin typeface="+mj-lt"/>
                <a:ea typeface="+mj-ea"/>
                <a:cs typeface="+mj-cs"/>
              </a:rPr>
            </a:br>
            <a:r>
              <a:rPr lang="ru-RU" sz="4400" u="sng" kern="1200" dirty="0" err="1" smtClean="0">
                <a:solidFill>
                  <a:schemeClr val="tx1"/>
                </a:solidFill>
                <a:latin typeface="+mj-lt"/>
                <a:ea typeface="+mj-ea"/>
                <a:cs typeface="+mj-cs"/>
              </a:rPr>
              <a:t>Педсовет.org</a:t>
            </a:r>
            <a:r>
              <a:rPr lang="ru-RU" sz="4400" kern="1200" dirty="0" smtClean="0">
                <a:solidFill>
                  <a:schemeClr val="tx1"/>
                </a:solidFill>
                <a:latin typeface="+mj-lt"/>
                <a:ea typeface="+mj-ea"/>
                <a:cs typeface="+mj-cs"/>
              </a:rPr>
              <a:t>  </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Кстати, я попал в ассоциацию благодаря тому, что был замечен на этом портале первым исполнительным директором ассоциации Натальей Геннадьевной </a:t>
            </a:r>
            <a:r>
              <a:rPr lang="ru-RU" sz="4400" kern="1200" dirty="0" err="1" smtClean="0">
                <a:solidFill>
                  <a:schemeClr val="tx1"/>
                </a:solidFill>
                <a:latin typeface="+mj-lt"/>
                <a:ea typeface="+mj-ea"/>
                <a:cs typeface="+mj-cs"/>
              </a:rPr>
              <a:t>Риккер</a:t>
            </a:r>
            <a:r>
              <a:rPr lang="ru-RU" sz="4400" kern="1200" dirty="0" smtClean="0">
                <a:solidFill>
                  <a:schemeClr val="tx1"/>
                </a:solidFill>
                <a:latin typeface="+mj-lt"/>
                <a:ea typeface="+mj-ea"/>
                <a:cs typeface="+mj-cs"/>
              </a:rPr>
              <a:t>.</a:t>
            </a: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5" name="Рисунок 4" descr="Все настоящее - детям сайт.jpg"/>
          <p:cNvPicPr>
            <a:picLocks noChangeAspect="1"/>
          </p:cNvPicPr>
          <p:nvPr/>
        </p:nvPicPr>
        <p:blipFill>
          <a:blip r:embed="rId3" cstate="print"/>
          <a:stretch>
            <a:fillRect/>
          </a:stretch>
        </p:blipFill>
        <p:spPr>
          <a:xfrm>
            <a:off x="428596" y="500018"/>
            <a:ext cx="8527000" cy="6357982"/>
          </a:xfrm>
          <a:prstGeom prst="rect">
            <a:avLst/>
          </a:prstGeom>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kern="1200" dirty="0" smtClean="0">
                <a:solidFill>
                  <a:schemeClr val="tx1"/>
                </a:solidFill>
                <a:latin typeface="+mj-lt"/>
                <a:ea typeface="+mj-ea"/>
                <a:cs typeface="+mj-cs"/>
              </a:rPr>
              <a:t>В завершении хочу сказать, что каждый из вас может стать членом ассоциации и попробовать себя в конкурсе грантов. </a:t>
            </a: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sp>
        <p:nvSpPr>
          <p:cNvPr id="5" name="Прямоугольник 4"/>
          <p:cNvSpPr/>
          <p:nvPr/>
        </p:nvSpPr>
        <p:spPr>
          <a:xfrm>
            <a:off x="1357290" y="1357298"/>
            <a:ext cx="5294769" cy="1938992"/>
          </a:xfrm>
          <a:prstGeom prst="rect">
            <a:avLst/>
          </a:prstGeom>
          <a:noFill/>
        </p:spPr>
        <p:txBody>
          <a:bodyPr wrap="square" lIns="91440" tIns="45720" rIns="91440" bIns="45720">
            <a:spAutoFit/>
          </a:bodyPr>
          <a:lstStyle/>
          <a:p>
            <a:pPr algn="ctr"/>
            <a:r>
              <a:rPr lang="ru-RU"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Спасибо </a:t>
            </a:r>
          </a:p>
          <a:p>
            <a:pPr algn="ct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rPr>
              <a:t>з</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 внимание!</a:t>
            </a:r>
            <a:endParaRPr lang="ru-RU"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kern="1200" dirty="0" smtClean="0">
                <a:solidFill>
                  <a:schemeClr val="tx1"/>
                </a:solidFill>
                <a:latin typeface="+mj-lt"/>
                <a:ea typeface="+mj-ea"/>
                <a:cs typeface="+mj-cs"/>
              </a:rPr>
              <a:t>Педагогический сайт «</a:t>
            </a:r>
            <a:r>
              <a:rPr lang="ru-RU" sz="4400" u="sng" kern="1200" dirty="0" err="1" smtClean="0">
                <a:solidFill>
                  <a:schemeClr val="tx1"/>
                </a:solidFill>
                <a:latin typeface="+mj-lt"/>
                <a:ea typeface="+mj-ea"/>
                <a:cs typeface="+mj-cs"/>
              </a:rPr>
              <a:t>Педсовет.org</a:t>
            </a:r>
            <a:r>
              <a:rPr lang="ru-RU" sz="4400" u="sng" kern="1200" dirty="0" smtClean="0">
                <a:solidFill>
                  <a:schemeClr val="tx1"/>
                </a:solidFill>
                <a:latin typeface="+mj-lt"/>
                <a:ea typeface="+mj-ea"/>
                <a:cs typeface="+mj-cs"/>
              </a:rPr>
              <a:t>»</a:t>
            </a:r>
            <a:r>
              <a:rPr lang="ru-RU" sz="4400" kern="1200" dirty="0" smtClean="0">
                <a:solidFill>
                  <a:schemeClr val="tx1"/>
                </a:solidFill>
                <a:latin typeface="+mj-lt"/>
                <a:ea typeface="+mj-ea"/>
                <a:cs typeface="+mj-cs"/>
              </a:rPr>
              <a:t>  </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Кстати, я попал в ассоциацию благодаря тому, что был замечен на этом портале первым исполнительным директором ассоциации Натальей Геннадьевной </a:t>
            </a:r>
            <a:r>
              <a:rPr lang="ru-RU" sz="4400" kern="1200" dirty="0" err="1" smtClean="0">
                <a:solidFill>
                  <a:schemeClr val="tx1"/>
                </a:solidFill>
                <a:latin typeface="+mj-lt"/>
                <a:ea typeface="+mj-ea"/>
                <a:cs typeface="+mj-cs"/>
              </a:rPr>
              <a:t>Риккер</a:t>
            </a:r>
            <a:r>
              <a:rPr lang="ru-RU" sz="4400" kern="1200" dirty="0" smtClean="0">
                <a:solidFill>
                  <a:schemeClr val="tx1"/>
                </a:solidFill>
                <a:latin typeface="+mj-lt"/>
                <a:ea typeface="+mj-ea"/>
                <a:cs typeface="+mj-cs"/>
              </a:rPr>
              <a:t>.</a:t>
            </a: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6" name="Рисунок 5" descr="Pedsovet_org_moja.jpg"/>
          <p:cNvPicPr>
            <a:picLocks noChangeAspect="1"/>
          </p:cNvPicPr>
          <p:nvPr/>
        </p:nvPicPr>
        <p:blipFill>
          <a:blip r:embed="rId3" cstate="print"/>
          <a:stretch>
            <a:fillRect/>
          </a:stretch>
        </p:blipFill>
        <p:spPr>
          <a:xfrm>
            <a:off x="214282" y="386635"/>
            <a:ext cx="8715404" cy="6471365"/>
          </a:xfrm>
          <a:prstGeom prst="rect">
            <a:avLst/>
          </a:prstGeom>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400" kern="1200" dirty="0" smtClean="0">
                <a:solidFill>
                  <a:schemeClr val="tx1"/>
                </a:solidFill>
                <a:latin typeface="+mj-lt"/>
                <a:ea typeface="+mj-ea"/>
                <a:cs typeface="+mj-cs"/>
              </a:rPr>
              <a:t>Меценат ассоциации: Анатолий Мелихов</a:t>
            </a: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5" name="Рисунок 4" descr="Мелихов.jpg"/>
          <p:cNvPicPr>
            <a:picLocks noChangeAspect="1"/>
          </p:cNvPicPr>
          <p:nvPr/>
        </p:nvPicPr>
        <p:blipFill>
          <a:blip r:embed="rId3" cstate="print"/>
          <a:stretch>
            <a:fillRect/>
          </a:stretch>
        </p:blipFill>
        <p:spPr>
          <a:xfrm>
            <a:off x="285720" y="1141410"/>
            <a:ext cx="8667660" cy="5716590"/>
          </a:xfrm>
          <a:prstGeom prst="rect">
            <a:avLst/>
          </a:prstGeom>
        </p:spPr>
      </p:pic>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kern="1200" dirty="0" smtClean="0">
                <a:solidFill>
                  <a:schemeClr val="tx1"/>
                </a:solidFill>
                <a:latin typeface="+mj-lt"/>
                <a:ea typeface="+mj-ea"/>
                <a:cs typeface="+mj-cs"/>
              </a:rPr>
              <a:t>Программный директор: </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Сергей Владимирович </a:t>
            </a:r>
            <a:r>
              <a:rPr lang="ru-RU" sz="4400" kern="1200" dirty="0" err="1" smtClean="0">
                <a:solidFill>
                  <a:schemeClr val="tx1"/>
                </a:solidFill>
                <a:latin typeface="+mj-lt"/>
                <a:ea typeface="+mj-ea"/>
                <a:cs typeface="+mj-cs"/>
              </a:rPr>
              <a:t>Тетерский</a:t>
            </a:r>
            <a:r>
              <a:rPr lang="ru-RU" sz="4400" kern="1200" dirty="0" smtClean="0">
                <a:solidFill>
                  <a:schemeClr val="tx1"/>
                </a:solidFill>
                <a:latin typeface="+mj-lt"/>
                <a:ea typeface="+mj-ea"/>
                <a:cs typeface="+mj-cs"/>
              </a:rPr>
              <a:t>,</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доктор педагогических наук, профессор Московского гуманитарного педагогического института, председатель правления ДИМСИ, генеральный директор Международного </a:t>
            </a:r>
            <a:r>
              <a:rPr lang="ru-RU" sz="4400" kern="1200" dirty="0" err="1" smtClean="0">
                <a:solidFill>
                  <a:schemeClr val="tx1"/>
                </a:solidFill>
                <a:latin typeface="+mj-lt"/>
                <a:ea typeface="+mj-ea"/>
                <a:cs typeface="+mj-cs"/>
              </a:rPr>
              <a:t>форсайт-клуба</a:t>
            </a:r>
            <a:r>
              <a:rPr lang="ru-RU" sz="4400" kern="1200" dirty="0" smtClean="0">
                <a:solidFill>
                  <a:schemeClr val="tx1"/>
                </a:solidFill>
                <a:latin typeface="+mj-lt"/>
                <a:ea typeface="+mj-ea"/>
                <a:cs typeface="+mj-cs"/>
              </a:rPr>
              <a:t> «Мотиватор24», член Международной федерации журналистов.</a:t>
            </a:r>
            <a:br>
              <a:rPr lang="ru-RU" sz="4400" kern="1200" dirty="0" smtClean="0">
                <a:solidFill>
                  <a:schemeClr val="tx1"/>
                </a:solidFill>
                <a:latin typeface="+mj-lt"/>
                <a:ea typeface="+mj-ea"/>
                <a:cs typeface="+mj-cs"/>
              </a:rPr>
            </a:b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6" name="Рисунок 5" descr="Тетерский.jpg"/>
          <p:cNvPicPr>
            <a:picLocks noChangeAspect="1"/>
          </p:cNvPicPr>
          <p:nvPr/>
        </p:nvPicPr>
        <p:blipFill>
          <a:blip r:embed="rId3" cstate="print"/>
          <a:stretch>
            <a:fillRect/>
          </a:stretch>
        </p:blipFill>
        <p:spPr>
          <a:xfrm>
            <a:off x="357158" y="785794"/>
            <a:ext cx="3605048" cy="5429288"/>
          </a:xfrm>
          <a:prstGeom prst="rect">
            <a:avLst/>
          </a:prstGeom>
        </p:spPr>
      </p:pic>
      <p:sp>
        <p:nvSpPr>
          <p:cNvPr id="7" name="Прямоугольник 6"/>
          <p:cNvSpPr/>
          <p:nvPr/>
        </p:nvSpPr>
        <p:spPr>
          <a:xfrm>
            <a:off x="4000496" y="714357"/>
            <a:ext cx="4643470" cy="3139321"/>
          </a:xfrm>
          <a:prstGeom prst="rect">
            <a:avLst/>
          </a:prstGeom>
          <a:noFill/>
        </p:spPr>
        <p:txBody>
          <a:bodyPr wrap="square" lIns="91440" tIns="45720" rIns="91440" bIns="45720">
            <a:spAutoFit/>
          </a:bodyPr>
          <a:lstStyle/>
          <a:p>
            <a:pPr algn="ct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Сергей Владимирович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rPr>
              <a:t>Тетерский</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a:t>
            </a:r>
            <a:b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доктор педагогических наук, профессор </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Московского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гуманитарного педагогического института, </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председатель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правления ДИМСИ,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генеральный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директор </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Международного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rPr>
              <a:t>форсайт-клуба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 «Мотиватор24», </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член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Международной федерации журналистов.</a:t>
            </a:r>
            <a:b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kern="1200" dirty="0" smtClean="0">
                <a:solidFill>
                  <a:schemeClr val="tx1"/>
                </a:solidFill>
                <a:latin typeface="+mj-lt"/>
                <a:ea typeface="+mj-ea"/>
                <a:cs typeface="+mj-cs"/>
              </a:rPr>
              <a:t>Исполнительный директор:</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Зоя Александровна </a:t>
            </a:r>
            <a:r>
              <a:rPr lang="ru-RU" sz="4400" kern="1200" dirty="0" err="1" smtClean="0">
                <a:solidFill>
                  <a:schemeClr val="tx1"/>
                </a:solidFill>
                <a:latin typeface="+mj-lt"/>
                <a:ea typeface="+mj-ea"/>
                <a:cs typeface="+mj-cs"/>
              </a:rPr>
              <a:t>Костырева</a:t>
            </a:r>
            <a:r>
              <a:rPr lang="ru-RU" sz="4400" kern="1200" dirty="0" smtClean="0">
                <a:solidFill>
                  <a:schemeClr val="tx1"/>
                </a:solidFill>
                <a:latin typeface="+mj-lt"/>
                <a:ea typeface="+mj-ea"/>
                <a:cs typeface="+mj-cs"/>
              </a:rPr>
              <a:t>, специалист по работе с детьми (раннее развитие), преподаватель английского языка, инженер-программист по специальности "автоматизированные системы обработки информации и управления", вице-президент по программам образования и развития международной организации AIESEC (2009-2011).</a:t>
            </a: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5" name="Рисунок 4" descr="Зоя Костырева4.jpg"/>
          <p:cNvPicPr>
            <a:picLocks noChangeAspect="1"/>
          </p:cNvPicPr>
          <p:nvPr/>
        </p:nvPicPr>
        <p:blipFill>
          <a:blip r:embed="rId3" cstate="print"/>
          <a:stretch>
            <a:fillRect/>
          </a:stretch>
        </p:blipFill>
        <p:spPr>
          <a:xfrm>
            <a:off x="500035" y="857232"/>
            <a:ext cx="3385172" cy="5072098"/>
          </a:xfrm>
          <a:prstGeom prst="rect">
            <a:avLst/>
          </a:prstGeom>
        </p:spPr>
      </p:pic>
      <p:sp>
        <p:nvSpPr>
          <p:cNvPr id="6" name="Прямоугольник 5"/>
          <p:cNvSpPr/>
          <p:nvPr/>
        </p:nvSpPr>
        <p:spPr>
          <a:xfrm>
            <a:off x="3929058" y="500042"/>
            <a:ext cx="4786347" cy="3416320"/>
          </a:xfrm>
          <a:prstGeom prst="rect">
            <a:avLst/>
          </a:prstGeom>
          <a:noFill/>
        </p:spPr>
        <p:txBody>
          <a:bodyPr wrap="square" lIns="91440" tIns="45720" rIns="91440" bIns="45720">
            <a:spAutoFit/>
          </a:bodyPr>
          <a:lstStyle/>
          <a:p>
            <a:pPr algn="ct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Исполнительный директор:</a:t>
            </a:r>
            <a:b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Зоя Александровна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rPr>
              <a:t>Костырева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специалист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по работе с детьми </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раннее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развитие</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преподаватель английского языка, </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инженер-программист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по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специальности</a:t>
            </a:r>
          </a:p>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"автоматизированные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системы</a:t>
            </a:r>
          </a:p>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обработки информации и управления", </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вице-президент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по программам образования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развития </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международной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организации AIESEC (2009-2011).</a:t>
            </a: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kern="1200" dirty="0" smtClean="0">
                <a:solidFill>
                  <a:schemeClr val="tx1"/>
                </a:solidFill>
                <a:latin typeface="+mj-lt"/>
                <a:ea typeface="+mj-ea"/>
                <a:cs typeface="+mj-cs"/>
              </a:rPr>
              <a:t>Директор специальных проектов:</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Анна Викторовна </a:t>
            </a:r>
            <a:r>
              <a:rPr lang="ru-RU" sz="4400" kern="1200" dirty="0" err="1" smtClean="0">
                <a:solidFill>
                  <a:schemeClr val="tx1"/>
                </a:solidFill>
                <a:latin typeface="+mj-lt"/>
                <a:ea typeface="+mj-ea"/>
                <a:cs typeface="+mj-cs"/>
              </a:rPr>
              <a:t>Мара</a:t>
            </a:r>
            <a:r>
              <a:rPr lang="ru-RU" sz="4400" kern="1200" dirty="0" smtClean="0">
                <a:solidFill>
                  <a:schemeClr val="tx1"/>
                </a:solidFill>
                <a:latin typeface="+mj-lt"/>
                <a:ea typeface="+mj-ea"/>
                <a:cs typeface="+mj-cs"/>
              </a:rPr>
              <a:t>, педагог, преподаватель английского языка, директор Детской студии Олега Митяева «Светлое будущее» в Челябинске.</a:t>
            </a: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6" name="Рисунок 5" descr="Анна Мара1.jpg"/>
          <p:cNvPicPr>
            <a:picLocks noChangeAspect="1"/>
          </p:cNvPicPr>
          <p:nvPr/>
        </p:nvPicPr>
        <p:blipFill>
          <a:blip r:embed="rId3" cstate="print"/>
          <a:stretch>
            <a:fillRect/>
          </a:stretch>
        </p:blipFill>
        <p:spPr>
          <a:xfrm>
            <a:off x="285720" y="1357298"/>
            <a:ext cx="4282289" cy="4143404"/>
          </a:xfrm>
          <a:prstGeom prst="rect">
            <a:avLst/>
          </a:prstGeom>
        </p:spPr>
      </p:pic>
      <p:sp>
        <p:nvSpPr>
          <p:cNvPr id="7" name="Прямоугольник 6"/>
          <p:cNvSpPr/>
          <p:nvPr/>
        </p:nvSpPr>
        <p:spPr>
          <a:xfrm>
            <a:off x="4786314" y="1142984"/>
            <a:ext cx="4071934" cy="1754326"/>
          </a:xfrm>
          <a:prstGeom prst="rect">
            <a:avLst/>
          </a:prstGeom>
        </p:spPr>
        <p:txBody>
          <a:bodyPr wrap="square">
            <a:spAutoFit/>
          </a:bodyPr>
          <a:lstStyle/>
          <a:p>
            <a:pPr algn="ct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Директор специальных проектов:</a:t>
            </a:r>
            <a:b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Анна Викторовна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rPr>
              <a:t>Мара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 педагог, преподаватель английского языка, директор Детской студии Олега Митяева «Светлое будущее» в Челябинске.</a:t>
            </a: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kern="1200" dirty="0" smtClean="0">
                <a:solidFill>
                  <a:schemeClr val="tx1"/>
                </a:solidFill>
                <a:latin typeface="+mj-lt"/>
                <a:ea typeface="+mj-ea"/>
                <a:cs typeface="+mj-cs"/>
              </a:rPr>
              <a:t>В настоящее время ассоциация насчитывает 88 человек и 20 проектов. Есть там и мы.</a:t>
            </a:r>
            <a:br>
              <a:rPr lang="ru-RU" sz="4400" kern="1200" dirty="0" smtClean="0">
                <a:solidFill>
                  <a:schemeClr val="tx1"/>
                </a:solidFill>
                <a:latin typeface="+mj-lt"/>
                <a:ea typeface="+mj-ea"/>
                <a:cs typeface="+mj-cs"/>
              </a:rPr>
            </a:b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pic>
        <p:nvPicPr>
          <p:cNvPr id="7" name="Рисунок 6" descr="Сайт ВНД с D+.jpg"/>
          <p:cNvPicPr>
            <a:picLocks noChangeAspect="1"/>
          </p:cNvPicPr>
          <p:nvPr/>
        </p:nvPicPr>
        <p:blipFill>
          <a:blip r:embed="rId3" cstate="print"/>
          <a:stretch>
            <a:fillRect/>
          </a:stretch>
        </p:blipFill>
        <p:spPr>
          <a:xfrm>
            <a:off x="285720" y="1187214"/>
            <a:ext cx="8659562" cy="5670786"/>
          </a:xfrm>
          <a:prstGeom prst="rect">
            <a:avLst/>
          </a:prstGeom>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ru-RU" sz="4400" kern="1200" dirty="0" smtClean="0">
                <a:solidFill>
                  <a:schemeClr val="tx1"/>
                </a:solidFill>
                <a:latin typeface="+mj-lt"/>
                <a:ea typeface="+mj-ea"/>
                <a:cs typeface="+mj-cs"/>
              </a:rPr>
              <a:t>Стать членом ассоциации может любой желающий педагог или волонтер, выполнивший КОНКУРСНОЕ ЗАДАНИЕ ДЛЯ ПЕДАГОГОВ.</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(Слайд №9 с конкурсным заданием)</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Конкурсное задание включает:</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 резюме педагогического проекта;</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 личное резюме педагога;</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 анкету, которую педагог заполняет индивидуально;</a:t>
            </a:r>
            <a:br>
              <a:rPr lang="ru-RU" sz="4400" kern="1200" dirty="0" smtClean="0">
                <a:solidFill>
                  <a:schemeClr val="tx1"/>
                </a:solidFill>
                <a:latin typeface="+mj-lt"/>
                <a:ea typeface="+mj-ea"/>
                <a:cs typeface="+mj-cs"/>
              </a:rPr>
            </a:br>
            <a:r>
              <a:rPr lang="ru-RU" sz="4400" kern="1200" dirty="0" smtClean="0">
                <a:solidFill>
                  <a:schemeClr val="tx1"/>
                </a:solidFill>
                <a:latin typeface="+mj-lt"/>
                <a:ea typeface="+mj-ea"/>
                <a:cs typeface="+mj-cs"/>
              </a:rPr>
              <a:t>- любительский видеосюжет на заданную тему.</a:t>
            </a:r>
          </a:p>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Фон.jpg"/>
          <p:cNvPicPr>
            <a:picLocks noChangeAspect="1"/>
          </p:cNvPicPr>
          <p:nvPr/>
        </p:nvPicPr>
        <p:blipFill>
          <a:blip r:embed="rId2" cstate="print"/>
          <a:stretch>
            <a:fillRect/>
          </a:stretch>
        </p:blipFill>
        <p:spPr>
          <a:xfrm>
            <a:off x="0" y="211846"/>
            <a:ext cx="8861539" cy="6646154"/>
          </a:xfrm>
          <a:prstGeom prst="rect">
            <a:avLst/>
          </a:prstGeom>
        </p:spPr>
      </p:pic>
      <p:sp>
        <p:nvSpPr>
          <p:cNvPr id="6" name="Прямоугольник 5"/>
          <p:cNvSpPr/>
          <p:nvPr/>
        </p:nvSpPr>
        <p:spPr>
          <a:xfrm>
            <a:off x="571472" y="571480"/>
            <a:ext cx="5286412" cy="4832092"/>
          </a:xfrm>
          <a:prstGeom prst="rect">
            <a:avLst/>
          </a:prstGeom>
        </p:spPr>
        <p:txBody>
          <a:bodyPr wrap="square">
            <a:spAutoFit/>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КОНКУРСНОЕ ЗАДАНИЕ ДЛЯ ПЕДАГОГОВ.</a:t>
            </a:r>
            <a:b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Конкурсное задание включает:</a:t>
            </a:r>
            <a:b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резюме педагогического проекта;</a:t>
            </a:r>
            <a:b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личное резюме педагога;</a:t>
            </a:r>
            <a:b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анкету, которую педагог заполняет индивидуально;</a:t>
            </a:r>
            <a:b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любительский видеосюжет </a:t>
            </a: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 </a:t>
            </a: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заданную тему.</a:t>
            </a:r>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444</Words>
  <Application>Microsoft Office PowerPoint</Application>
  <PresentationFormat>Экран (4:3)</PresentationFormat>
  <Paragraphs>44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 Международная ассоциации «Всё настоящее – детям»- это некоммерческое добровольное объединение педагогов и волонтёров.  </vt:lpstr>
      <vt:lpstr>Объект заботы Ассоциации – дети, оказавшиеся в трудной жизненной ситуации. Учредители: Международный фонд Bright Future International (BFI)  Благотворительный фонд культурных инициатив Олега Митяева Партнеры: Фонд «World for culture and Peace» Автономная некоммерческая организация содействия воспитанию подрастающих поколений ДИМСИ Благотворительный фонд развития детско-юношеского спорта Николая Валуева Педсовет.org   Кстати, я попал в ассоциацию благодаря тому, что был замечен на этом портале первым исполнительным директором ассоциации Натальей Геннадьевной Риккер.</vt:lpstr>
      <vt:lpstr>Педагогический сайт «Педсовет.org»   Кстати, я попал в ассоциацию благодаря тому, что был замечен на этом портале первым исполнительным директором ассоциации Натальей Геннадьевной Риккер.</vt:lpstr>
      <vt:lpstr>Меценат ассоциации: Анатолий Мелихов</vt:lpstr>
      <vt:lpstr>Программный директор:  Сергей Владимирович Тетерский, доктор педагогических наук, профессор Московского гуманитарного педагогического института, председатель правления ДИМСИ, генеральный директор Международного форсайт-клуба «Мотиватор24», член Международной федерации журналистов. </vt:lpstr>
      <vt:lpstr>Исполнительный директор: Зоя Александровна Костырева, специалист по работе с детьми (раннее развитие), преподаватель английского языка, инженер-программист по специальности "автоматизированные системы обработки информации и управления", вице-президент по программам образования и развития международной организации AIESEC (2009-2011).</vt:lpstr>
      <vt:lpstr>Директор специальных проектов: Анна Викторовна Мара, педагог, преподаватель английского языка, директор Детской студии Олега Митяева «Светлое будущее» в Челябинске.</vt:lpstr>
      <vt:lpstr>В настоящее время ассоциация насчитывает 88 человек и 20 проектов. Есть там и мы. </vt:lpstr>
      <vt:lpstr>Стать членом ассоциации может любой желающий педагог или волонтер, выполнивший КОНКУРСНОЕ ЗАДАНИЕ ДЛЯ ПЕДАГОГОВ. (Слайд №9 с конкурсным заданием) Конкурсное задание включает: - резюме педагогического проекта; - личное резюме педагога; - анкету, которую педагог заполняет индивидуально; - любительский видеосюжет на заданную тему. </vt:lpstr>
      <vt:lpstr>40 членов ассоциации в прошлом году собирались на 2 форумах в июне и августе на Ильменском фестивале и в городе Сочи. Участники форумов получили свидетельства о повышении квалификации и пакет документов Студии Олега Митяева «Светлое будущее».  </vt:lpstr>
      <vt:lpstr>Студия Олега Митяева «Светлое будущее»</vt:lpstr>
      <vt:lpstr>По итогам этих форумов участникам было предложено написать гранты. Конкурс проводился с 1 сентября по 1 ноября 2012 года. В рамках конкурса соревновались педагогические и волонтёрские проекты участников Ассоциации, ориентированные на обучение и гуманитарное воспитание детей, которые находятся в трудной жизненной ситуации. На конкурс поступили заявки от 19-ти соискателей. В составе конкурсной комиссии работали Председатель правления Фонда Олега Митяева Елена Гришина, Президент благотворительного фонда Bright Future International Анатолий Мелихов, директор Детской Студии Олега Митяева «Светлое будущее» Анна Мара. Победителями Конкурса на получение педагогических грантов Международной Ассоциации «Всё настоящее – детям» на 2013 год стали:  (Слайд №12 с победителями) 1.Марина Тыртышная (г. Йошкар-Ола, ГАОУ РМЭ «Лицей Бауманский»), проект «Объединение «Добрый город»». Грант 839 тыс. руб. 2.Владимир Чикишев (г. Нижний Новгород, Школа-интернат для глухих детей, Детский театр «Пиано»), проект «Мост в тишину». Грант 525 тыс. руб. Театр «Пиано» существует с 1986 г. при Нижегородской школе-интернате для глухих детей. Воспитанники театра – дети с ограниченными возможностями. Они лишены слуха. Театр сыграл огромное количество благотворительных представлений, стал участником более 40 международных театральных фестивалей в России, Германии, США, Швейцарии, Англии и др. 3.Сергей Акулинин (г. Омск, БОУ ДОД г.Омска ЦДТ «Созвездие»), проект «Студия «D плюс » - Студия Олега Митяева». Грант 300 тыс. руб. Нашему учреждению присвоен статус антенны-партнера Международной ассоциации «Все настоящее - детям». </vt:lpstr>
      <vt:lpstr>Также по итогам Конкурса волонтёрские (педагогические) гранты на сумму 75 тыс. руб. на реализацию авторской благотворительной идеи в рамках программы «Всё настоящее – детям» получают:  1.Олег Ильюк (г. Хабаровск, Общественная организация «Городская федерация детских объединений» при МКУ «Городской центр по организации досуга детей и молодежи»), проект «Мы вместе», сопровождение подростков через жизненный «перевал взросления». 2.Нина Никифорова (г. Геленджик, Частное учреждение культуры «Галерея «Белая лошадь»»), проект «Воспитаем молодых лидеров культурно-экологического движения «Белая Лошадь»». 3.Олег Лоншаков (г. Ташкент, Узбекистан, инициативная группа «Улыбки…Детям!» при Министерстве народного образования РУз), проект «Happy Hearts». 4.Алла Юшко (г. Днепропетровск, Украина, Учебно-реабилитационный центр «Горлица» для детей с отклонениями умственного и физического развития»), проект «Программа по социализации и адаптации детей «Шаги к самостоятельности». </vt:lpstr>
      <vt:lpstr>В настоящее время на нашей базе идёт реализация проекта «Студия «D плюс – Студия Олега Митяева» на основе авторской программы «Энергия движения», 20 детей из малообеспеченных и многодетных семей обучаются брейк дансу. (Слайд с тренировки). Проект реализуется с февраля по декабрь 2013 года. В рамках проекта заложены расходы на зарплату, оборудование, костюмы, рекламную  продукцию. В работе мне помогают 2 инструктора, бухгалтерский учет ведет бухгалтерия ЦДТ «Созвездие». ЦДТ «Созвездие» получит оборудования и костюмов на 60 тыс. рублей. Непосредственно моей работой является руководство проектом, составление пакета документации и обучение детей в качестве основного педагога. 2 раза в месяц я предоставляю руководству ассоциации фото- и видеоотчеты, а также текстовый материал о наших делах. Все это размещается на сайте ассоциации «Все настоящее - детям».  (Слайд №14 со статьей). </vt:lpstr>
      <vt:lpstr>Следует отметить, что информационный повод должен быть интересным. Это может быть серьезное мероприятие (Хип-хоп Марафон)</vt:lpstr>
      <vt:lpstr>Изготовление открыток для ветеранов</vt:lpstr>
      <vt:lpstr>Также отражается текущий обучающий процесс. Обязательно фиксируются отзывы детей, родителей, инструкторов, других педагогов. По окончании проекта необходимо будет представить развернутый отчет о деятельности по проекту, экспертные оценки и финансовый отчет о расходовании средств. </vt:lpstr>
      <vt:lpstr>Вот примеры</vt:lpstr>
      <vt:lpstr>В июне этого года пройдёт 3 форум ассоциации ВНД. На него, кроме меня, приглашена от учреждения и Софья Николаевна Пимкина, которая также будет принята в члены ассоциации. Ей тем более будет полезно присутствие на этом мероприятии, потому что этот форум собирает лидеров ассоциации, в составе которых будет победители прошлогоднего всероссийского конкурса «Сердце отдаю детям».</vt:lpstr>
      <vt:lpstr>В завершении хочу сказать, что каждый из вас может стать членом ассоциации и попробовать себя в конкурсе грантов.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Алексей</cp:lastModifiedBy>
  <cp:revision>14</cp:revision>
  <dcterms:created xsi:type="dcterms:W3CDTF">2013-05-30T19:14:00Z</dcterms:created>
  <dcterms:modified xsi:type="dcterms:W3CDTF">2013-07-14T13:23:13Z</dcterms:modified>
</cp:coreProperties>
</file>